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24"/>
  </p:notesMasterIdLst>
  <p:sldIdLst>
    <p:sldId id="1553" r:id="rId5"/>
    <p:sldId id="1690" r:id="rId6"/>
    <p:sldId id="1692" r:id="rId7"/>
    <p:sldId id="1691" r:id="rId8"/>
    <p:sldId id="1675" r:id="rId9"/>
    <p:sldId id="1664" r:id="rId10"/>
    <p:sldId id="1666" r:id="rId11"/>
    <p:sldId id="1667" r:id="rId12"/>
    <p:sldId id="1668" r:id="rId13"/>
    <p:sldId id="1680" r:id="rId14"/>
    <p:sldId id="1671" r:id="rId15"/>
    <p:sldId id="1681" r:id="rId16"/>
    <p:sldId id="1677" r:id="rId17"/>
    <p:sldId id="1688" r:id="rId18"/>
    <p:sldId id="1669" r:id="rId19"/>
    <p:sldId id="1670" r:id="rId20"/>
    <p:sldId id="1673" r:id="rId21"/>
    <p:sldId id="1683" r:id="rId22"/>
    <p:sldId id="1678" r:id="rId23"/>
  </p:sldIdLst>
  <p:sldSz cx="12192000" cy="6858000"/>
  <p:notesSz cx="6858000" cy="40481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Title" id="{3B130416-1A04-4245-A620-C9C606B656CD}">
          <p14:sldIdLst>
            <p14:sldId id="1553"/>
            <p14:sldId id="1690"/>
            <p14:sldId id="1692"/>
            <p14:sldId id="1691"/>
            <p14:sldId id="1675"/>
            <p14:sldId id="1664"/>
            <p14:sldId id="1666"/>
            <p14:sldId id="1667"/>
            <p14:sldId id="1668"/>
            <p14:sldId id="1680"/>
            <p14:sldId id="1671"/>
            <p14:sldId id="1681"/>
            <p14:sldId id="1677"/>
            <p14:sldId id="1688"/>
            <p14:sldId id="1669"/>
            <p14:sldId id="1670"/>
            <p14:sldId id="1673"/>
            <p14:sldId id="1683"/>
            <p14:sldId id="16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ters, Jason L" initials="JLW" lastIdx="1" clrIdx="0">
    <p:extLst>
      <p:ext uri="{19B8F6BF-5375-455C-9EA6-DF929625EA0E}">
        <p15:presenceInfo xmlns:p15="http://schemas.microsoft.com/office/powerpoint/2012/main" userId="Winters, Jason L" providerId="None"/>
      </p:ext>
    </p:extLst>
  </p:cmAuthor>
  <p:cmAuthor id="2" name="Lucas, Clarissa" initials="LC" lastIdx="7" clrIdx="1">
    <p:extLst>
      <p:ext uri="{19B8F6BF-5375-455C-9EA6-DF929625EA0E}">
        <p15:presenceInfo xmlns:p15="http://schemas.microsoft.com/office/powerpoint/2012/main" userId="S::LUCASC5@nationwide.com::84f4c8ec-fa15-4f77-9b2c-fe47d2d51754" providerId="AD"/>
      </p:ext>
    </p:extLst>
  </p:cmAuthor>
  <p:cmAuthor id="3" name="Lewis, Rusty" initials="LR" lastIdx="6" clrIdx="2">
    <p:extLst>
      <p:ext uri="{19B8F6BF-5375-455C-9EA6-DF929625EA0E}">
        <p15:presenceInfo xmlns:p15="http://schemas.microsoft.com/office/powerpoint/2012/main" userId="S::lewir7@nationwide.com::12588b29-84fc-41b6-90f1-8f5958f56b66" providerId="AD"/>
      </p:ext>
    </p:extLst>
  </p:cmAuthor>
  <p:cmAuthor id="4" name="Kolenko, Andrey (Andy)" initials="K(" lastIdx="2" clrIdx="3">
    <p:extLst>
      <p:ext uri="{19B8F6BF-5375-455C-9EA6-DF929625EA0E}">
        <p15:presenceInfo xmlns:p15="http://schemas.microsoft.com/office/powerpoint/2012/main" userId="S::kolena1@nationwide.com::60816687-e001-4406-92ca-479fc8ab26a0" providerId="AD"/>
      </p:ext>
    </p:extLst>
  </p:cmAuthor>
  <p:cmAuthor id="5" name="Shanahan, Patrick K (Pat)" initials="S(" lastIdx="3" clrIdx="4">
    <p:extLst>
      <p:ext uri="{19B8F6BF-5375-455C-9EA6-DF929625EA0E}">
        <p15:presenceInfo xmlns:p15="http://schemas.microsoft.com/office/powerpoint/2012/main" userId="S::shanahp@nationwide.com::639e6564-ce82-46f0-b267-337343bf11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5C"/>
    <a:srgbClr val="003150"/>
    <a:srgbClr val="00CC00"/>
    <a:srgbClr val="454545"/>
    <a:srgbClr val="D2DEEF"/>
    <a:srgbClr val="EAEFF7"/>
    <a:srgbClr val="E0E1DD"/>
    <a:srgbClr val="279989"/>
    <a:srgbClr val="40DAC5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BC73E-68EE-420C-8165-3A8CD724437A}" v="8" dt="2020-05-30T12:39:42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0242" autoAdjust="0"/>
  </p:normalViewPr>
  <p:slideViewPr>
    <p:cSldViewPr snapToGrid="0">
      <p:cViewPr varScale="1">
        <p:scale>
          <a:sx n="64" d="100"/>
          <a:sy n="64" d="100"/>
        </p:scale>
        <p:origin x="6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, Clarissa" userId="84f4c8ec-fa15-4f77-9b2c-fe47d2d51754" providerId="ADAL" clId="{E848A78B-E855-4C58-B882-467BC3522E8A}"/>
    <pc:docChg chg="modSld">
      <pc:chgData name="Lucas, Clarissa" userId="84f4c8ec-fa15-4f77-9b2c-fe47d2d51754" providerId="ADAL" clId="{E848A78B-E855-4C58-B882-467BC3522E8A}" dt="2020-05-30T12:39:42.280" v="26"/>
      <pc:docMkLst>
        <pc:docMk/>
      </pc:docMkLst>
      <pc:sldChg chg="modNotesTx">
        <pc:chgData name="Lucas, Clarissa" userId="84f4c8ec-fa15-4f77-9b2c-fe47d2d51754" providerId="ADAL" clId="{E848A78B-E855-4C58-B882-467BC3522E8A}" dt="2020-05-30T12:37:25.358" v="0" actId="6549"/>
        <pc:sldMkLst>
          <pc:docMk/>
          <pc:sldMk cId="443851319" sldId="1553"/>
        </pc:sldMkLst>
      </pc:sldChg>
      <pc:sldChg chg="modNotesTx">
        <pc:chgData name="Lucas, Clarissa" userId="84f4c8ec-fa15-4f77-9b2c-fe47d2d51754" providerId="ADAL" clId="{E848A78B-E855-4C58-B882-467BC3522E8A}" dt="2020-05-30T12:37:47.278" v="5" actId="6549"/>
        <pc:sldMkLst>
          <pc:docMk/>
          <pc:sldMk cId="3117428586" sldId="1664"/>
        </pc:sldMkLst>
      </pc:sldChg>
      <pc:sldChg chg="delCm modNotesTx">
        <pc:chgData name="Lucas, Clarissa" userId="84f4c8ec-fa15-4f77-9b2c-fe47d2d51754" providerId="ADAL" clId="{E848A78B-E855-4C58-B882-467BC3522E8A}" dt="2020-05-30T12:39:01.351" v="19"/>
        <pc:sldMkLst>
          <pc:docMk/>
          <pc:sldMk cId="895875999" sldId="1666"/>
        </pc:sldMkLst>
      </pc:sldChg>
      <pc:sldChg chg="modNotesTx">
        <pc:chgData name="Lucas, Clarissa" userId="84f4c8ec-fa15-4f77-9b2c-fe47d2d51754" providerId="ADAL" clId="{E848A78B-E855-4C58-B882-467BC3522E8A}" dt="2020-05-30T12:37:58.993" v="7" actId="6549"/>
        <pc:sldMkLst>
          <pc:docMk/>
          <pc:sldMk cId="600842500" sldId="1667"/>
        </pc:sldMkLst>
      </pc:sldChg>
      <pc:sldChg chg="modNotesTx">
        <pc:chgData name="Lucas, Clarissa" userId="84f4c8ec-fa15-4f77-9b2c-fe47d2d51754" providerId="ADAL" clId="{E848A78B-E855-4C58-B882-467BC3522E8A}" dt="2020-05-30T12:38:03.025" v="8" actId="6549"/>
        <pc:sldMkLst>
          <pc:docMk/>
          <pc:sldMk cId="1043628991" sldId="1668"/>
        </pc:sldMkLst>
      </pc:sldChg>
      <pc:sldChg chg="modNotesTx">
        <pc:chgData name="Lucas, Clarissa" userId="84f4c8ec-fa15-4f77-9b2c-fe47d2d51754" providerId="ADAL" clId="{E848A78B-E855-4C58-B882-467BC3522E8A}" dt="2020-05-30T12:38:32.303" v="14" actId="6549"/>
        <pc:sldMkLst>
          <pc:docMk/>
          <pc:sldMk cId="3381548815" sldId="1669"/>
        </pc:sldMkLst>
      </pc:sldChg>
      <pc:sldChg chg="modNotesTx">
        <pc:chgData name="Lucas, Clarissa" userId="84f4c8ec-fa15-4f77-9b2c-fe47d2d51754" providerId="ADAL" clId="{E848A78B-E855-4C58-B882-467BC3522E8A}" dt="2020-05-30T12:38:35.743" v="15" actId="6549"/>
        <pc:sldMkLst>
          <pc:docMk/>
          <pc:sldMk cId="4110122562" sldId="1670"/>
        </pc:sldMkLst>
      </pc:sldChg>
      <pc:sldChg chg="delCm modNotesTx">
        <pc:chgData name="Lucas, Clarissa" userId="84f4c8ec-fa15-4f77-9b2c-fe47d2d51754" providerId="ADAL" clId="{E848A78B-E855-4C58-B882-467BC3522E8A}" dt="2020-05-30T12:39:15.858" v="22"/>
        <pc:sldMkLst>
          <pc:docMk/>
          <pc:sldMk cId="4020096754" sldId="1671"/>
        </pc:sldMkLst>
      </pc:sldChg>
      <pc:sldChg chg="modNotesTx">
        <pc:chgData name="Lucas, Clarissa" userId="84f4c8ec-fa15-4f77-9b2c-fe47d2d51754" providerId="ADAL" clId="{E848A78B-E855-4C58-B882-467BC3522E8A}" dt="2020-05-30T12:38:41.298" v="16" actId="6549"/>
        <pc:sldMkLst>
          <pc:docMk/>
          <pc:sldMk cId="962923234" sldId="1673"/>
        </pc:sldMkLst>
      </pc:sldChg>
      <pc:sldChg chg="delCm modNotesTx">
        <pc:chgData name="Lucas, Clarissa" userId="84f4c8ec-fa15-4f77-9b2c-fe47d2d51754" providerId="ADAL" clId="{E848A78B-E855-4C58-B882-467BC3522E8A}" dt="2020-05-30T12:39:42.280" v="26"/>
        <pc:sldMkLst>
          <pc:docMk/>
          <pc:sldMk cId="2066109809" sldId="1675"/>
        </pc:sldMkLst>
      </pc:sldChg>
      <pc:sldChg chg="delCm modNotesTx">
        <pc:chgData name="Lucas, Clarissa" userId="84f4c8ec-fa15-4f77-9b2c-fe47d2d51754" providerId="ADAL" clId="{E848A78B-E855-4C58-B882-467BC3522E8A}" dt="2020-05-30T12:39:22.038" v="24"/>
        <pc:sldMkLst>
          <pc:docMk/>
          <pc:sldMk cId="1143894720" sldId="1677"/>
        </pc:sldMkLst>
      </pc:sldChg>
      <pc:sldChg chg="modNotesTx">
        <pc:chgData name="Lucas, Clarissa" userId="84f4c8ec-fa15-4f77-9b2c-fe47d2d51754" providerId="ADAL" clId="{E848A78B-E855-4C58-B882-467BC3522E8A}" dt="2020-05-30T12:38:48.089" v="18" actId="6549"/>
        <pc:sldMkLst>
          <pc:docMk/>
          <pc:sldMk cId="702514988" sldId="1678"/>
        </pc:sldMkLst>
      </pc:sldChg>
      <pc:sldChg chg="delCm modNotesTx">
        <pc:chgData name="Lucas, Clarissa" userId="84f4c8ec-fa15-4f77-9b2c-fe47d2d51754" providerId="ADAL" clId="{E848A78B-E855-4C58-B882-467BC3522E8A}" dt="2020-05-30T12:39:08.247" v="20"/>
        <pc:sldMkLst>
          <pc:docMk/>
          <pc:sldMk cId="4161850753" sldId="1680"/>
        </pc:sldMkLst>
      </pc:sldChg>
      <pc:sldChg chg="delCm modNotesTx">
        <pc:chgData name="Lucas, Clarissa" userId="84f4c8ec-fa15-4f77-9b2c-fe47d2d51754" providerId="ADAL" clId="{E848A78B-E855-4C58-B882-467BC3522E8A}" dt="2020-05-30T12:39:19.389" v="23"/>
        <pc:sldMkLst>
          <pc:docMk/>
          <pc:sldMk cId="658015877" sldId="1681"/>
        </pc:sldMkLst>
      </pc:sldChg>
      <pc:sldChg chg="modNotesTx">
        <pc:chgData name="Lucas, Clarissa" userId="84f4c8ec-fa15-4f77-9b2c-fe47d2d51754" providerId="ADAL" clId="{E848A78B-E855-4C58-B882-467BC3522E8A}" dt="2020-05-30T12:38:45.010" v="17" actId="6549"/>
        <pc:sldMkLst>
          <pc:docMk/>
          <pc:sldMk cId="2309463334" sldId="1683"/>
        </pc:sldMkLst>
      </pc:sldChg>
      <pc:sldChg chg="delCm modNotesTx">
        <pc:chgData name="Lucas, Clarissa" userId="84f4c8ec-fa15-4f77-9b2c-fe47d2d51754" providerId="ADAL" clId="{E848A78B-E855-4C58-B882-467BC3522E8A}" dt="2020-05-30T12:39:27.464" v="25"/>
        <pc:sldMkLst>
          <pc:docMk/>
          <pc:sldMk cId="2077646019" sldId="1688"/>
        </pc:sldMkLst>
      </pc:sldChg>
      <pc:sldChg chg="modNotesTx">
        <pc:chgData name="Lucas, Clarissa" userId="84f4c8ec-fa15-4f77-9b2c-fe47d2d51754" providerId="ADAL" clId="{E848A78B-E855-4C58-B882-467BC3522E8A}" dt="2020-05-30T12:37:29.887" v="1" actId="6549"/>
        <pc:sldMkLst>
          <pc:docMk/>
          <pc:sldMk cId="3484280194" sldId="1690"/>
        </pc:sldMkLst>
      </pc:sldChg>
      <pc:sldChg chg="modNotesTx">
        <pc:chgData name="Lucas, Clarissa" userId="84f4c8ec-fa15-4f77-9b2c-fe47d2d51754" providerId="ADAL" clId="{E848A78B-E855-4C58-B882-467BC3522E8A}" dt="2020-05-30T12:37:36.986" v="3" actId="6549"/>
        <pc:sldMkLst>
          <pc:docMk/>
          <pc:sldMk cId="3054036681" sldId="1691"/>
        </pc:sldMkLst>
      </pc:sldChg>
      <pc:sldChg chg="modNotesTx">
        <pc:chgData name="Lucas, Clarissa" userId="84f4c8ec-fa15-4f77-9b2c-fe47d2d51754" providerId="ADAL" clId="{E848A78B-E855-4C58-B882-467BC3522E8A}" dt="2020-05-30T12:37:33.071" v="2" actId="20577"/>
        <pc:sldMkLst>
          <pc:docMk/>
          <pc:sldMk cId="233963824" sldId="16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60407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60407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3B4C2023-D1DF-484A-A2CE-A867A387DBCA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04775" y="1504950"/>
            <a:ext cx="7219950" cy="4062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5794057"/>
            <a:ext cx="5608320" cy="4740593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435533"/>
            <a:ext cx="3037840" cy="604069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11435533"/>
            <a:ext cx="3037840" cy="604069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4C3786AD-A132-4A4A-8193-5DB0016709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4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637"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65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05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53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8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14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04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7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8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5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5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4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87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2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5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2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04775" y="1504950"/>
            <a:ext cx="7219950" cy="4062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786AD-A132-4A4A-8193-5DB00167095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7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2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9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65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lue Background">
    <p:bg>
      <p:bgPr>
        <a:solidFill>
          <a:srgbClr val="003B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5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7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4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7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7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4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2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3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4262-E4FB-3A4C-A9BB-E4D88706BFCD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4713C-86C0-9643-80B9-463F8006B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0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raphicdesign.stackexchange.com/questions/28064/what-is-this-style-of-icon-with-3d-white-people-call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raphicdesign.stackexchange.com/questions/28064/what-is-this-style-of-icon-with-3d-white-people-call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dea-icon-bulb-creativity-set-2558678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dea-icon-bulb-creativity-set-2558678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michaelfmcnamara.com/2011/01/safely-disposing-of-your-old-computer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peoplematters.in/article/infographics/infographic-hr-audit-study-2016-1308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://theconversation.com/another-standardized-test-this-one-called-parcc-but-heres-whats-different-4005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idreflections.blogspot.com/2014_11_01_archiv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75861" y="5882054"/>
            <a:ext cx="10853530" cy="971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873392" y="2833591"/>
            <a:ext cx="8055325" cy="1414229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DevOps and Internal Audit: </a:t>
            </a:r>
          </a:p>
          <a:p>
            <a:pPr>
              <a:spcAft>
                <a:spcPts val="600"/>
              </a:spcAft>
            </a:pPr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A Great Partnership</a:t>
            </a:r>
            <a:endParaRPr lang="en-US" sz="3200">
              <a:solidFill>
                <a:schemeClr val="bg1">
                  <a:lumMod val="9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3" y="290123"/>
            <a:ext cx="2344587" cy="9092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388" y="6167767"/>
            <a:ext cx="4273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3150"/>
                </a:solidFill>
                <a:latin typeface="Arial" charset="0"/>
                <a:ea typeface="Arial" charset="0"/>
                <a:cs typeface="Arial" charset="0"/>
              </a:rPr>
              <a:t>DevOps Enterprise Summit 2020</a:t>
            </a:r>
          </a:p>
        </p:txBody>
      </p:sp>
      <p:pic>
        <p:nvPicPr>
          <p:cNvPr id="3" name="Graphic 2" descr="Infinity">
            <a:extLst>
              <a:ext uri="{FF2B5EF4-FFF2-40B4-BE49-F238E27FC236}">
                <a16:creationId xmlns:a16="http://schemas.microsoft.com/office/drawing/2014/main" id="{DE6EAFFD-385F-4368-8AF2-F88B86459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5281" y="1468649"/>
            <a:ext cx="4144110" cy="4144110"/>
          </a:xfrm>
          <a:prstGeom prst="rect">
            <a:avLst/>
          </a:prstGeom>
        </p:spPr>
      </p:pic>
      <p:pic>
        <p:nvPicPr>
          <p:cNvPr id="5" name="Graphic 4" descr="Handshake">
            <a:extLst>
              <a:ext uri="{FF2B5EF4-FFF2-40B4-BE49-F238E27FC236}">
                <a16:creationId xmlns:a16="http://schemas.microsoft.com/office/drawing/2014/main" id="{E2BB3C2B-524F-44FF-850E-DA75C2AE38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7967" y="2655045"/>
            <a:ext cx="2202261" cy="220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5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45D1ABE1-6503-40A9-84FA-864D3F22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362" y="1129285"/>
            <a:ext cx="3669583" cy="45810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8641E-0B8E-45AA-91FA-EAAE4DF17815}"/>
              </a:ext>
            </a:extLst>
          </p:cNvPr>
          <p:cNvSpPr/>
          <p:nvPr/>
        </p:nvSpPr>
        <p:spPr>
          <a:xfrm>
            <a:off x="5286455" y="1129285"/>
            <a:ext cx="618444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>
                <a:ln/>
                <a:solidFill>
                  <a:srgbClr val="003B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separate certain duties?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51C83E-1953-4C8B-A820-1707F4ED87C0}"/>
              </a:ext>
            </a:extLst>
          </p:cNvPr>
          <p:cNvSpPr/>
          <p:nvPr/>
        </p:nvSpPr>
        <p:spPr>
          <a:xfrm>
            <a:off x="5286455" y="3043873"/>
            <a:ext cx="58166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>
                <a:ln/>
                <a:solidFill>
                  <a:srgbClr val="003B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prevent…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FF39A0-9540-47E2-938F-473D66D76EF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SOD – Why?</a:t>
            </a:r>
          </a:p>
        </p:txBody>
      </p:sp>
    </p:spTree>
    <p:extLst>
      <p:ext uri="{BB962C8B-B14F-4D97-AF65-F5344CB8AC3E}">
        <p14:creationId xmlns:p14="http://schemas.microsoft.com/office/powerpoint/2010/main" val="416185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45D1ABE1-6503-40A9-84FA-864D3F22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362" y="1129285"/>
            <a:ext cx="3669583" cy="45810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F8641E-0B8E-45AA-91FA-EAAE4DF17815}"/>
              </a:ext>
            </a:extLst>
          </p:cNvPr>
          <p:cNvSpPr/>
          <p:nvPr/>
        </p:nvSpPr>
        <p:spPr>
          <a:xfrm>
            <a:off x="5286455" y="1098564"/>
            <a:ext cx="618444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>
                <a:ln/>
                <a:solidFill>
                  <a:srgbClr val="003B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separate certain duties?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A93AF-1B4D-48D1-A8FA-5868B27D1DAF}"/>
              </a:ext>
            </a:extLst>
          </p:cNvPr>
          <p:cNvSpPr/>
          <p:nvPr/>
        </p:nvSpPr>
        <p:spPr>
          <a:xfrm>
            <a:off x="8782049" y="6037058"/>
            <a:ext cx="34099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Fraudulent 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BC912-B95B-43D0-99DF-62CDB2A6476F}"/>
              </a:ext>
            </a:extLst>
          </p:cNvPr>
          <p:cNvSpPr/>
          <p:nvPr/>
        </p:nvSpPr>
        <p:spPr>
          <a:xfrm rot="20535260">
            <a:off x="471717" y="5448733"/>
            <a:ext cx="174625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77F8F-AA0D-4B96-9907-EBF945BAAD08}"/>
              </a:ext>
            </a:extLst>
          </p:cNvPr>
          <p:cNvSpPr/>
          <p:nvPr/>
        </p:nvSpPr>
        <p:spPr>
          <a:xfrm rot="822401">
            <a:off x="2171552" y="5510840"/>
            <a:ext cx="215174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Malicious acts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C0694B-EEEE-4C88-B387-B55A27689D0B}"/>
              </a:ext>
            </a:extLst>
          </p:cNvPr>
          <p:cNvSpPr/>
          <p:nvPr/>
        </p:nvSpPr>
        <p:spPr>
          <a:xfrm rot="875040">
            <a:off x="8141639" y="4355799"/>
            <a:ext cx="34099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Misappropriation of assets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51C83E-1953-4C8B-A820-1707F4ED87C0}"/>
              </a:ext>
            </a:extLst>
          </p:cNvPr>
          <p:cNvSpPr/>
          <p:nvPr/>
        </p:nvSpPr>
        <p:spPr>
          <a:xfrm>
            <a:off x="5286455" y="3043873"/>
            <a:ext cx="58166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>
                <a:ln/>
                <a:solidFill>
                  <a:srgbClr val="003B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prevent…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521C45-8EB1-45D3-8BC5-EE401EF4BD9C}"/>
              </a:ext>
            </a:extLst>
          </p:cNvPr>
          <p:cNvSpPr/>
          <p:nvPr/>
        </p:nvSpPr>
        <p:spPr>
          <a:xfrm>
            <a:off x="4115549" y="3949308"/>
            <a:ext cx="34099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Improper modification of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0B8901-1C5B-42D3-87C7-27FD3E98C333}"/>
              </a:ext>
            </a:extLst>
          </p:cNvPr>
          <p:cNvSpPr/>
          <p:nvPr/>
        </p:nvSpPr>
        <p:spPr>
          <a:xfrm rot="21142071">
            <a:off x="5446970" y="5309796"/>
            <a:ext cx="340995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Erroneous changes to programs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5813C-A1D6-48A8-8E4E-3C74C507F21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SOD – Why?</a:t>
            </a:r>
          </a:p>
        </p:txBody>
      </p:sp>
    </p:spTree>
    <p:extLst>
      <p:ext uri="{BB962C8B-B14F-4D97-AF65-F5344CB8AC3E}">
        <p14:creationId xmlns:p14="http://schemas.microsoft.com/office/powerpoint/2010/main" val="402009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6C213743-44F1-4D33-A144-3DBF6C78E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122" t="18884" r="22064" b="18048"/>
          <a:stretch/>
        </p:blipFill>
        <p:spPr>
          <a:xfrm>
            <a:off x="4530192" y="1715223"/>
            <a:ext cx="3131615" cy="3603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985422-D752-4BF1-926E-B7A2B74F069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SOD – What if?</a:t>
            </a:r>
          </a:p>
        </p:txBody>
      </p:sp>
    </p:spTree>
    <p:extLst>
      <p:ext uri="{BB962C8B-B14F-4D97-AF65-F5344CB8AC3E}">
        <p14:creationId xmlns:p14="http://schemas.microsoft.com/office/powerpoint/2010/main" val="65801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6C213743-44F1-4D33-A144-3DBF6C78E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122" t="18884" r="22064" b="18048"/>
          <a:stretch/>
        </p:blipFill>
        <p:spPr>
          <a:xfrm>
            <a:off x="4530192" y="1715223"/>
            <a:ext cx="3131615" cy="3603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EB107-69BD-4A10-A008-CE3E82F0CA04}"/>
              </a:ext>
            </a:extLst>
          </p:cNvPr>
          <p:cNvSpPr/>
          <p:nvPr/>
        </p:nvSpPr>
        <p:spPr>
          <a:xfrm rot="1118384">
            <a:off x="8041770" y="5302508"/>
            <a:ext cx="2594387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 of audit trail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4D397-8698-4F13-A3ED-0A369BA18142}"/>
              </a:ext>
            </a:extLst>
          </p:cNvPr>
          <p:cNvSpPr/>
          <p:nvPr/>
        </p:nvSpPr>
        <p:spPr>
          <a:xfrm rot="20382812">
            <a:off x="1499656" y="5543633"/>
            <a:ext cx="281011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Reconciliations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3B9BA6-080A-4568-921D-BAA61A7521E3}"/>
              </a:ext>
            </a:extLst>
          </p:cNvPr>
          <p:cNvSpPr/>
          <p:nvPr/>
        </p:nvSpPr>
        <p:spPr>
          <a:xfrm rot="20963386">
            <a:off x="8014478" y="1683101"/>
            <a:ext cx="2810119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Exception reporting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8E5853-CEB0-4F0E-B35C-04A3A046CCA0}"/>
              </a:ext>
            </a:extLst>
          </p:cNvPr>
          <p:cNvSpPr/>
          <p:nvPr/>
        </p:nvSpPr>
        <p:spPr>
          <a:xfrm rot="869607">
            <a:off x="1158759" y="1266702"/>
            <a:ext cx="286990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Review of transaction logs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7DE324-B888-4E6C-BDF4-9B8E74F348F0}"/>
              </a:ext>
            </a:extLst>
          </p:cNvPr>
          <p:cNvSpPr/>
          <p:nvPr/>
        </p:nvSpPr>
        <p:spPr>
          <a:xfrm>
            <a:off x="8630048" y="3371127"/>
            <a:ext cx="295050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Automated reviews/tests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FE05D5-0FA5-4E6E-BA0F-A35801056591}"/>
              </a:ext>
            </a:extLst>
          </p:cNvPr>
          <p:cNvSpPr/>
          <p:nvPr/>
        </p:nvSpPr>
        <p:spPr>
          <a:xfrm>
            <a:off x="813397" y="3124906"/>
            <a:ext cx="3560627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Automated enforcement of signed artifacts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82697-3240-4A37-AEFA-917D7D772CFF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SOD – What if?</a:t>
            </a:r>
          </a:p>
        </p:txBody>
      </p:sp>
    </p:spTree>
    <p:extLst>
      <p:ext uri="{BB962C8B-B14F-4D97-AF65-F5344CB8AC3E}">
        <p14:creationId xmlns:p14="http://schemas.microsoft.com/office/powerpoint/2010/main" val="1143894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F17A-59B4-44F5-A5CD-DE396ADCAAAA}"/>
              </a:ext>
            </a:extLst>
          </p:cNvPr>
          <p:cNvSpPr txBox="1">
            <a:spLocks/>
          </p:cNvSpPr>
          <p:nvPr/>
        </p:nvSpPr>
        <p:spPr>
          <a:xfrm>
            <a:off x="622852" y="1306493"/>
            <a:ext cx="11118574" cy="5160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Approvals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Changes should be tested and approved before moving into production by a person other than the developer</a:t>
            </a:r>
            <a:endParaRPr lang="en-US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Supporting documentation for changes should be maintained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Segregation of Duties 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Migration of changes into production should be done by a person who is independent from the development team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Metrics Monitoring </a:t>
            </a:r>
            <a:endParaRPr lang="en-US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Monitoring and reporting should be in place to determine effect of changes on business operations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CCCFF-FA7A-468D-8DB3-96624734A98F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Traditional Change Management Controls</a:t>
            </a:r>
          </a:p>
        </p:txBody>
      </p:sp>
    </p:spTree>
    <p:extLst>
      <p:ext uri="{BB962C8B-B14F-4D97-AF65-F5344CB8AC3E}">
        <p14:creationId xmlns:p14="http://schemas.microsoft.com/office/powerpoint/2010/main" val="2077646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3FAE2-F8D4-4592-8090-7B9BAA00AE59}"/>
              </a:ext>
            </a:extLst>
          </p:cNvPr>
          <p:cNvSpPr txBox="1">
            <a:spLocks/>
          </p:cNvSpPr>
          <p:nvPr/>
        </p:nvSpPr>
        <p:spPr>
          <a:xfrm>
            <a:off x="490330" y="1537251"/>
            <a:ext cx="6467062" cy="48237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34" indent="-229865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Determine which changes require separate approvals</a:t>
            </a:r>
          </a:p>
          <a:p>
            <a:pPr marL="461634" indent="-229865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Determine which changes can be pre-approved (e.g., low risk, “routine” changes)</a:t>
            </a:r>
          </a:p>
          <a:p>
            <a:pPr marL="461634" indent="-229865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Monitor logs to ensure:</a:t>
            </a:r>
          </a:p>
          <a:p>
            <a:pPr marL="918834" lvl="1" indent="-229865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Only routine changes are made without a separate approval, and </a:t>
            </a:r>
          </a:p>
          <a:p>
            <a:pPr marL="918834" lvl="1" indent="-229865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Non-routine changes have a corresponding review/approval.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DFE4C-41C3-40B3-A2F0-57B322E34D0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DevOps-Centric Approach to Change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34AEB-92D1-4904-9416-DE4F7699C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5554"/>
          <a:stretch/>
        </p:blipFill>
        <p:spPr>
          <a:xfrm>
            <a:off x="7543329" y="914400"/>
            <a:ext cx="464867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48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82B4C386-7D0F-434C-ABB9-0585F0431B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7076792"/>
              </p:ext>
            </p:extLst>
          </p:nvPr>
        </p:nvGraphicFramePr>
        <p:xfrm>
          <a:off x="496955" y="1057836"/>
          <a:ext cx="11198087" cy="5571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13">
                  <a:extLst>
                    <a:ext uri="{9D8B030D-6E8A-4147-A177-3AD203B41FA5}">
                      <a16:colId xmlns:a16="http://schemas.microsoft.com/office/drawing/2014/main" val="1696843407"/>
                    </a:ext>
                  </a:extLst>
                </a:gridCol>
                <a:gridCol w="4392052">
                  <a:extLst>
                    <a:ext uri="{9D8B030D-6E8A-4147-A177-3AD203B41FA5}">
                      <a16:colId xmlns:a16="http://schemas.microsoft.com/office/drawing/2014/main" val="1422517447"/>
                    </a:ext>
                  </a:extLst>
                </a:gridCol>
                <a:gridCol w="5009322">
                  <a:extLst>
                    <a:ext uri="{9D8B030D-6E8A-4147-A177-3AD203B41FA5}">
                      <a16:colId xmlns:a16="http://schemas.microsoft.com/office/drawing/2014/main" val="2220522075"/>
                    </a:ext>
                  </a:extLst>
                </a:gridCol>
              </a:tblGrid>
              <a:tr h="329905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Category</a:t>
                      </a:r>
                    </a:p>
                  </a:txBody>
                  <a:tcPr>
                    <a:solidFill>
                      <a:srgbClr val="003B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Specific Risks</a:t>
                      </a:r>
                    </a:p>
                  </a:txBody>
                  <a:tcPr>
                    <a:solidFill>
                      <a:srgbClr val="003B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Controls</a:t>
                      </a:r>
                    </a:p>
                  </a:txBody>
                  <a:tcPr>
                    <a:solidFill>
                      <a:srgbClr val="003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132676"/>
                  </a:ext>
                </a:extLst>
              </a:tr>
              <a:tr h="985520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Developers may not be aware of secure coding techniques, security requirements and commonly occurring application vulnerabilities.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Developer application security training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Documented policies and procedures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007169"/>
                  </a:ext>
                </a:extLst>
              </a:tr>
              <a:tr h="3427861"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Secure Delivery Pipeline and Change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"/>
                          <a:cs typeface="Arial"/>
                        </a:rPr>
                        <a:t>Poorly secured delivery pipeline may lead to production breaks and security vulnerabilities in applications.</a:t>
                      </a:r>
                    </a:p>
                    <a:p>
                      <a:endParaRPr lang="en-US" sz="160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>
                          <a:latin typeface="Arial"/>
                          <a:cs typeface="Arial"/>
                        </a:rPr>
                        <a:t>Implementing untested and/or unauthorized code may lead to increased operational failures, poor transaction processing, and unreliability of the system.</a:t>
                      </a:r>
                    </a:p>
                    <a:p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>
                          <a:latin typeface="Arial"/>
                          <a:cs typeface="Arial"/>
                        </a:rPr>
                        <a:t>Unauthorized changes may be deployed into production.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Protect source code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Detect and address unencrypted sensitive data</a:t>
                      </a:r>
                      <a:endParaRPr lang="en-US" sz="1600">
                        <a:latin typeface="Arial"/>
                        <a:cs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Automated application code vulnerability scanning</a:t>
                      </a:r>
                      <a:endParaRPr lang="en-US" sz="1600">
                        <a:latin typeface="Arial"/>
                        <a:cs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Automated test execution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Automated configuration vulnerability scanning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Software dependency management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Restricted access</a:t>
                      </a:r>
                      <a:endParaRPr lang="en-US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Automated production deployment process</a:t>
                      </a:r>
                      <a:endParaRPr lang="en-US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Access and activity logging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Data protection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Automated approvals and verifications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71005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Without proper monitoring and metrics collection/review, technology performance may degrade over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Technology performance management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>
                          <a:latin typeface="Arial"/>
                          <a:cs typeface="Arial"/>
                        </a:rPr>
                        <a:t>Asset management and inventorying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53280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F4DDE61-9A81-45C4-8C37-0FF761D43C52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DevOps Risk and Internal Control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11012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9500C-8D67-4B93-8E31-5EA9364EBC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" b="36"/>
          <a:stretch/>
        </p:blipFill>
        <p:spPr>
          <a:xfrm>
            <a:off x="-4243" y="613611"/>
            <a:ext cx="12196243" cy="62443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C15387-D788-4404-8248-595FF983101C}"/>
              </a:ext>
            </a:extLst>
          </p:cNvPr>
          <p:cNvSpPr txBox="1">
            <a:spLocks/>
          </p:cNvSpPr>
          <p:nvPr/>
        </p:nvSpPr>
        <p:spPr>
          <a:xfrm>
            <a:off x="643467" y="1443789"/>
            <a:ext cx="10905066" cy="4733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What is the impact to your audit experience? Why are DevOps and Audit a great partnership?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Greater reliance on automated controls = smaller sample size = </a:t>
            </a:r>
            <a:r>
              <a:rPr lang="en-US" sz="2400" u="sng">
                <a:latin typeface="Arial" panose="020B0604020202020204" pitchFamily="34" charset="0"/>
                <a:cs typeface="Arial" panose="020B0604020202020204" pitchFamily="34" charset="0"/>
              </a:rPr>
              <a:t>less time spent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being audited 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Fewer requests for evidence/documentation = </a:t>
            </a:r>
            <a:r>
              <a:rPr lang="en-US" sz="2400" u="sng">
                <a:latin typeface="Arial" panose="020B0604020202020204" pitchFamily="34" charset="0"/>
                <a:cs typeface="Arial" panose="020B0604020202020204" pitchFamily="34" charset="0"/>
              </a:rPr>
              <a:t>decreased interruption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to daily responsibilities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Ability to extract evidence directly from source systems = greater self-service by Internal Audit = </a:t>
            </a:r>
            <a:r>
              <a:rPr lang="en-US" sz="2400" u="sng">
                <a:latin typeface="Arial" panose="020B0604020202020204" pitchFamily="34" charset="0"/>
                <a:cs typeface="Arial" panose="020B0604020202020204" pitchFamily="34" charset="0"/>
              </a:rPr>
              <a:t>fewer requests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for evidence/documentation to fulfill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Greater reliance on automated controls with audit trails = </a:t>
            </a:r>
            <a:r>
              <a:rPr lang="en-US" sz="2400" u="sng">
                <a:latin typeface="Arial" panose="020B0604020202020204" pitchFamily="34" charset="0"/>
                <a:cs typeface="Arial" panose="020B0604020202020204" pitchFamily="34" charset="0"/>
              </a:rPr>
              <a:t>greater assurance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via full population coverage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6082B-4B0C-4F11-AB50-FFEB91C750C1}"/>
              </a:ext>
            </a:extLst>
          </p:cNvPr>
          <p:cNvSpPr txBox="1"/>
          <p:nvPr/>
        </p:nvSpPr>
        <p:spPr>
          <a:xfrm>
            <a:off x="9751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peoplematters.in/article/infographics/infographic-hr-audit-study-2016-1308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0EF3D-6A4D-4E09-80A8-C7D56A6CB669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The Audit Experience</a:t>
            </a:r>
          </a:p>
        </p:txBody>
      </p:sp>
    </p:spTree>
    <p:extLst>
      <p:ext uri="{BB962C8B-B14F-4D97-AF65-F5344CB8AC3E}">
        <p14:creationId xmlns:p14="http://schemas.microsoft.com/office/powerpoint/2010/main" val="96292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CF124-A5BB-4D29-BDC4-14566517FC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4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2414"/>
          <a:stretch/>
        </p:blipFill>
        <p:spPr>
          <a:xfrm>
            <a:off x="-4243" y="914400"/>
            <a:ext cx="12196243" cy="59436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C15387-D788-4404-8248-595FF983101C}"/>
              </a:ext>
            </a:extLst>
          </p:cNvPr>
          <p:cNvSpPr txBox="1">
            <a:spLocks/>
          </p:cNvSpPr>
          <p:nvPr/>
        </p:nvSpPr>
        <p:spPr>
          <a:xfrm>
            <a:off x="641345" y="1484078"/>
            <a:ext cx="10905066" cy="4949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How can you “pass an audit” in a DevOps environment?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No magic formula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Understand risks to achieving objectives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Perform controls to mitigate those risks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Manage risk within defined tolerances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Maintain evidence of control performance</a:t>
            </a:r>
          </a:p>
          <a:p>
            <a:pPr marL="457200"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Collaborate with Internal Audit throughout the year (not just during an audit)</a:t>
            </a:r>
          </a:p>
          <a:p>
            <a:pPr marL="457200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2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0D582-AB65-46B0-977E-0AC030FFC77D}"/>
              </a:ext>
            </a:extLst>
          </p:cNvPr>
          <p:cNvSpPr txBox="1"/>
          <p:nvPr/>
        </p:nvSpPr>
        <p:spPr>
          <a:xfrm>
            <a:off x="9865722" y="6657945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theconversation.com/another-standardized-test-this-one-called-parcc-but-heres-whats-different-4005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6E9FE3-995A-47A5-92F6-6576F82D94C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How to “Pass an Audit”</a:t>
            </a:r>
          </a:p>
        </p:txBody>
      </p:sp>
    </p:spTree>
    <p:extLst>
      <p:ext uri="{BB962C8B-B14F-4D97-AF65-F5344CB8AC3E}">
        <p14:creationId xmlns:p14="http://schemas.microsoft.com/office/powerpoint/2010/main" val="2309463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8F28324F-AB9A-4DBE-A4AE-116183CB0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93" y="2354902"/>
            <a:ext cx="2344587" cy="909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A88C8-D20B-44B3-971C-E1584E799E98}"/>
              </a:ext>
            </a:extLst>
          </p:cNvPr>
          <p:cNvSpPr txBox="1"/>
          <p:nvPr/>
        </p:nvSpPr>
        <p:spPr>
          <a:xfrm>
            <a:off x="3901261" y="731396"/>
            <a:ext cx="42578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Contact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90E3E-ADC6-43C7-B387-F9092C9E7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587" y="1646561"/>
            <a:ext cx="2325916" cy="23259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0A4605-DCDD-44CA-93AB-C9C707A51EC1}"/>
              </a:ext>
            </a:extLst>
          </p:cNvPr>
          <p:cNvSpPr txBox="1"/>
          <p:nvPr/>
        </p:nvSpPr>
        <p:spPr>
          <a:xfrm>
            <a:off x="588283" y="4048482"/>
            <a:ext cx="4659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Clarissa Lucas, Audit Director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Nationwide Insurance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lucasc5@nationwide.com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https://www.linkedin.com/in/clarissa-lucas-cia-cida-38b96832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92D4F-1458-417D-BEFB-0E0E2F071524}"/>
              </a:ext>
            </a:extLst>
          </p:cNvPr>
          <p:cNvSpPr txBox="1"/>
          <p:nvPr/>
        </p:nvSpPr>
        <p:spPr>
          <a:xfrm>
            <a:off x="6380363" y="4048482"/>
            <a:ext cx="5223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Rusty Lewis, Audit Specialist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Nationwide Insurance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lewir7@nationwide.com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https://www.linkedin.com/in/rusty-lewis-cpa-69a96347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5E150B-6347-4F1A-89F0-7D1BE7C2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083" y="1646561"/>
            <a:ext cx="2325915" cy="232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1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About Nationwide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DEE87-0A9F-4095-A61B-1EAD3C376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9" t="46425" r="20659" b="15670"/>
          <a:stretch/>
        </p:blipFill>
        <p:spPr>
          <a:xfrm>
            <a:off x="1028225" y="914400"/>
            <a:ext cx="10440347" cy="5473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E863B-A5DC-4F72-BE2B-FAA1F721B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9" t="92122" r="20659" b="5620"/>
          <a:stretch/>
        </p:blipFill>
        <p:spPr>
          <a:xfrm>
            <a:off x="1925247" y="6601097"/>
            <a:ext cx="8646301" cy="2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80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About Nationwide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F0379-4103-4552-B284-6C5A7CD99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78" t="40373" r="18894" b="17573"/>
          <a:stretch/>
        </p:blipFill>
        <p:spPr>
          <a:xfrm>
            <a:off x="1092510" y="1042851"/>
            <a:ext cx="10311773" cy="5429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21257-9898-458F-BBF8-700DCA93C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29" t="92122" r="20659" b="5620"/>
          <a:stretch/>
        </p:blipFill>
        <p:spPr>
          <a:xfrm>
            <a:off x="1925247" y="6601097"/>
            <a:ext cx="8646301" cy="2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About Nationwide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F180F-78A4-417E-892E-8D5B05428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84" t="41622" r="18750" b="15576"/>
          <a:stretch/>
        </p:blipFill>
        <p:spPr>
          <a:xfrm>
            <a:off x="1204616" y="1075963"/>
            <a:ext cx="10087561" cy="5363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FEB8B0-CE1A-4988-AB9D-D88E624673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29" t="92122" r="20659" b="5620"/>
          <a:stretch/>
        </p:blipFill>
        <p:spPr>
          <a:xfrm>
            <a:off x="1925247" y="6601097"/>
            <a:ext cx="8646301" cy="2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3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F49522-7C9E-4DD2-A472-BE09BD3E5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289" b="34345"/>
          <a:stretch/>
        </p:blipFill>
        <p:spPr>
          <a:xfrm>
            <a:off x="0" y="889891"/>
            <a:ext cx="12191999" cy="5968109"/>
          </a:xfrm>
          <a:prstGeom prst="rect">
            <a:avLst/>
          </a:prstGeom>
        </p:spPr>
      </p:pic>
      <p:sp>
        <p:nvSpPr>
          <p:cNvPr id="3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1" name="Rectangle 30"/>
          <p:cNvSpPr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  <a:solidFill>
            <a:srgbClr val="003B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By attending this session, attendees will learn: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52090B-DE3E-4056-A0DB-C59C860864A7}"/>
              </a:ext>
            </a:extLst>
          </p:cNvPr>
          <p:cNvSpPr txBox="1"/>
          <p:nvPr/>
        </p:nvSpPr>
        <p:spPr>
          <a:xfrm>
            <a:off x="525516" y="3417573"/>
            <a:ext cx="4780410" cy="3332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44" indent="-228600"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change the way they think about risks and controls, including how they’re performed and assessed. </a:t>
            </a:r>
          </a:p>
          <a:p>
            <a:pPr marL="285744" indent="-228600"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DevOps can positively impact their experience during an internal audit (enabling greater self-service, increased use of analytics, reduced manual activity, etc.).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A5E7C-171D-4F7D-9CA7-67E27EAC3B74}"/>
              </a:ext>
            </a:extLst>
          </p:cNvPr>
          <p:cNvSpPr txBox="1"/>
          <p:nvPr/>
        </p:nvSpPr>
        <p:spPr>
          <a:xfrm>
            <a:off x="9751908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idreflections.blogspot.com/2014_11_01_archiv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ADB94-C599-4517-BF91-EF28D9DBBE92}"/>
              </a:ext>
            </a:extLst>
          </p:cNvPr>
          <p:cNvSpPr/>
          <p:nvPr/>
        </p:nvSpPr>
        <p:spPr>
          <a:xfrm>
            <a:off x="0" y="-2451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06610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The Three Lines of Defense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066E72-EA05-4898-8DB3-6E296B91183E}"/>
              </a:ext>
            </a:extLst>
          </p:cNvPr>
          <p:cNvSpPr txBox="1">
            <a:spLocks/>
          </p:cNvSpPr>
          <p:nvPr/>
        </p:nvSpPr>
        <p:spPr>
          <a:xfrm>
            <a:off x="565484" y="1051457"/>
            <a:ext cx="7600507" cy="4613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Introduction – Internal Audit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6C8642-AF9B-41A8-9BE9-070560DE5004}"/>
              </a:ext>
            </a:extLst>
          </p:cNvPr>
          <p:cNvSpPr txBox="1">
            <a:spLocks/>
          </p:cNvSpPr>
          <p:nvPr/>
        </p:nvSpPr>
        <p:spPr>
          <a:xfrm>
            <a:off x="565484" y="1819584"/>
            <a:ext cx="5125453" cy="45207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/>
                <a:cs typeface="Arial"/>
              </a:rPr>
              <a:t>Our Purpose:</a:t>
            </a:r>
            <a:endParaRPr lang="en-US"/>
          </a:p>
          <a:p>
            <a:pPr lvl="1"/>
            <a:r>
              <a:rPr lang="en-US" sz="1800">
                <a:latin typeface="Arial"/>
                <a:cs typeface="Arial"/>
              </a:rPr>
              <a:t>Provide independent assurance to the Audit Committee of the Board</a:t>
            </a:r>
          </a:p>
          <a:p>
            <a:pPr lvl="1"/>
            <a:r>
              <a:rPr lang="en-US" sz="1800">
                <a:latin typeface="Arial"/>
                <a:cs typeface="Arial"/>
              </a:rPr>
              <a:t>Add value and improve operations</a:t>
            </a:r>
            <a:endParaRPr lang="en-US" sz="1800"/>
          </a:p>
          <a:p>
            <a:pPr lvl="1"/>
            <a:r>
              <a:rPr lang="en-US" sz="1800">
                <a:latin typeface="Arial"/>
                <a:cs typeface="Arial"/>
              </a:rPr>
              <a:t>Evaluate and improve the effectiveness and efficiency of risk management, governance and control processes</a:t>
            </a:r>
            <a:endParaRPr lang="en-US" sz="1800"/>
          </a:p>
          <a:p>
            <a:pPr lvl="1"/>
            <a:r>
              <a:rPr lang="en-US" sz="1800">
                <a:latin typeface="Arial"/>
                <a:cs typeface="Arial"/>
              </a:rPr>
              <a:t>Independently assess the adequacy and effectiveness of risk management and control activities</a:t>
            </a:r>
            <a:endParaRPr lang="en-US" sz="1800"/>
          </a:p>
          <a:p>
            <a:pPr marL="342265" lvl="1" indent="0">
              <a:buNone/>
            </a:pPr>
            <a:endParaRPr lang="en-US" sz="1800">
              <a:latin typeface="Arial"/>
              <a:cs typeface="Arial"/>
            </a:endParaRPr>
          </a:p>
          <a:p>
            <a:r>
              <a:rPr lang="en-US" sz="2000">
                <a:latin typeface="Arial"/>
                <a:cs typeface="Arial"/>
              </a:rPr>
              <a:t>Link to DevOps through integrated audits</a:t>
            </a:r>
            <a:endParaRPr lang="en-US"/>
          </a:p>
          <a:p>
            <a:pPr lvl="1"/>
            <a:r>
              <a:rPr lang="en-US" sz="1800">
                <a:latin typeface="Arial"/>
                <a:cs typeface="Arial"/>
              </a:rPr>
              <a:t>Test applications supporting key business processes </a:t>
            </a:r>
            <a:endParaRPr lang="en-US"/>
          </a:p>
          <a:p>
            <a:pPr lvl="1"/>
            <a:r>
              <a:rPr lang="en-US" sz="1800">
                <a:latin typeface="Arial"/>
                <a:cs typeface="Arial"/>
              </a:rPr>
              <a:t>Primary controls:</a:t>
            </a:r>
            <a:endParaRPr lang="en-US" sz="1800"/>
          </a:p>
          <a:p>
            <a:pPr lvl="2"/>
            <a:r>
              <a:rPr lang="en-US" sz="1600">
                <a:latin typeface="Arial"/>
                <a:cs typeface="Arial"/>
              </a:rPr>
              <a:t>Change management</a:t>
            </a:r>
            <a:endParaRPr lang="en-US" sz="1600"/>
          </a:p>
          <a:p>
            <a:pPr lvl="2"/>
            <a:r>
              <a:rPr lang="en-US" sz="1600">
                <a:latin typeface="Arial"/>
                <a:cs typeface="Arial"/>
              </a:rPr>
              <a:t>User access</a:t>
            </a:r>
            <a:endParaRPr lang="en-US" sz="1600"/>
          </a:p>
          <a:p>
            <a:pPr lvl="2"/>
            <a:r>
              <a:rPr lang="en-US" sz="1600">
                <a:latin typeface="Arial"/>
                <a:cs typeface="Arial"/>
              </a:rPr>
              <a:t>Interface integrity</a:t>
            </a:r>
            <a:endParaRPr lang="en-US" sz="1600"/>
          </a:p>
        </p:txBody>
      </p:sp>
      <p:pic>
        <p:nvPicPr>
          <p:cNvPr id="8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7D806F-5226-4009-8DFA-E5CF696D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17" y="1227190"/>
            <a:ext cx="5233220" cy="51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2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FDC085-1EC4-492A-9FA0-4616493F69FE}"/>
              </a:ext>
            </a:extLst>
          </p:cNvPr>
          <p:cNvSpPr txBox="1">
            <a:spLocks/>
          </p:cNvSpPr>
          <p:nvPr/>
        </p:nvSpPr>
        <p:spPr>
          <a:xfrm>
            <a:off x="265043" y="1504505"/>
            <a:ext cx="5774778" cy="4545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DevOps impacts Security and Audit practitioners:</a:t>
            </a:r>
          </a:p>
          <a:p>
            <a:pPr lvl="1"/>
            <a:r>
              <a:rPr lang="en-US" sz="2000">
                <a:latin typeface="Arial"/>
                <a:cs typeface="Arial"/>
              </a:rPr>
              <a:t>Continuous delivery and balancing control execution with speed</a:t>
            </a:r>
            <a:endParaRPr lang="en-US" sz="2000"/>
          </a:p>
          <a:p>
            <a:pPr lvl="1"/>
            <a:r>
              <a:rPr lang="en-US" sz="2000">
                <a:latin typeface="Arial"/>
                <a:cs typeface="Arial"/>
              </a:rPr>
              <a:t>Maximizing automation:</a:t>
            </a:r>
            <a:endParaRPr lang="en-US" sz="2000"/>
          </a:p>
          <a:p>
            <a:pPr lvl="2"/>
            <a:r>
              <a:rPr lang="en-US" sz="1800">
                <a:latin typeface="Arial"/>
                <a:cs typeface="Arial"/>
              </a:rPr>
              <a:t>Changes how traditional controls are designed and performed</a:t>
            </a:r>
            <a:endParaRPr lang="en-US" sz="1800"/>
          </a:p>
          <a:p>
            <a:pPr lvl="2"/>
            <a:r>
              <a:rPr lang="en-US" sz="1800">
                <a:latin typeface="Arial"/>
                <a:cs typeface="Arial"/>
              </a:rPr>
              <a:t>Leads to modified methods of assessing controls</a:t>
            </a:r>
            <a:endParaRPr lang="en-US" sz="1800"/>
          </a:p>
          <a:p>
            <a:pPr lvl="1"/>
            <a:r>
              <a:rPr lang="en-US" sz="2000">
                <a:latin typeface="Arial"/>
                <a:cs typeface="Arial"/>
              </a:rPr>
              <a:t>Segregation of duties may require less human involvement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>
                <a:latin typeface="Arial"/>
                <a:cs typeface="Arial"/>
              </a:rPr>
              <a:t>Need for defined </a:t>
            </a:r>
            <a:r>
              <a:rPr lang="en-US" sz="2000" err="1">
                <a:latin typeface="Arial"/>
                <a:cs typeface="Arial"/>
              </a:rPr>
              <a:t>DevSecOps</a:t>
            </a:r>
            <a:r>
              <a:rPr lang="en-US" sz="2000">
                <a:latin typeface="Arial"/>
                <a:cs typeface="Arial"/>
              </a:rPr>
              <a:t> principles</a:t>
            </a:r>
          </a:p>
          <a:p>
            <a:pPr lvl="2"/>
            <a:r>
              <a:rPr lang="en-US" sz="1800">
                <a:latin typeface="Arial"/>
                <a:cs typeface="Arial"/>
              </a:rPr>
              <a:t>Security of CI/CD pipeline</a:t>
            </a:r>
          </a:p>
          <a:p>
            <a:pPr lvl="2"/>
            <a:r>
              <a:rPr lang="en-US" sz="1800">
                <a:latin typeface="Arial"/>
                <a:cs typeface="Arial"/>
              </a:rPr>
              <a:t>Secure application development</a:t>
            </a:r>
          </a:p>
          <a:p>
            <a:endParaRPr lang="en-US" sz="1800">
              <a:cs typeface="Calibri" panose="020F0502020204030204"/>
            </a:endParaRPr>
          </a:p>
          <a:p>
            <a:endParaRPr lang="en-US" sz="1800">
              <a:cs typeface="Calibri" panose="020F0502020204030204"/>
            </a:endParaRPr>
          </a:p>
        </p:txBody>
      </p:sp>
      <p:pic>
        <p:nvPicPr>
          <p:cNvPr id="6" name="Picture 6" descr="A picture containing photo, wall, table, indoor&#10;&#10;Description generated with high confidence">
            <a:extLst>
              <a:ext uri="{FF2B5EF4-FFF2-40B4-BE49-F238E27FC236}">
                <a16:creationId xmlns:a16="http://schemas.microsoft.com/office/drawing/2014/main" id="{75B61ABB-8500-4609-B400-0E9D7DDC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181" y="1504505"/>
            <a:ext cx="5244991" cy="4183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69B09F-D531-4545-AAF3-32E3ABC0412D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DevOps – Driving Value or Exposing Risk?</a:t>
            </a:r>
          </a:p>
        </p:txBody>
      </p:sp>
    </p:spTree>
    <p:extLst>
      <p:ext uri="{BB962C8B-B14F-4D97-AF65-F5344CB8AC3E}">
        <p14:creationId xmlns:p14="http://schemas.microsoft.com/office/powerpoint/2010/main" val="89587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C15387-D788-4404-8248-595FF983101C}"/>
              </a:ext>
            </a:extLst>
          </p:cNvPr>
          <p:cNvSpPr txBox="1">
            <a:spLocks/>
          </p:cNvSpPr>
          <p:nvPr/>
        </p:nvSpPr>
        <p:spPr>
          <a:xfrm>
            <a:off x="827315" y="1290917"/>
            <a:ext cx="10276114" cy="5432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latin typeface="Arial"/>
                <a:cs typeface="Arial"/>
              </a:rPr>
              <a:t>Lack of proper mitigation controls may lead to decreased or compromised system/data availability, integrity, or confidentiality, resulting in adverse impact on business operations.</a:t>
            </a:r>
            <a:endParaRPr lang="en-US" sz="240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400">
              <a:latin typeface="Arial"/>
              <a:cs typeface="Arial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latin typeface="Arial"/>
                <a:cs typeface="Arial"/>
              </a:rPr>
              <a:t>A strong control environment helps manage this risk by preventing:</a:t>
            </a:r>
            <a:endParaRPr lang="en-US" sz="240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Unauthorized changes introduced into production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Code that does not perform in alignment with expectations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Unidentified dependency issues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Changes resulting in unintended consequences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>
                <a:latin typeface="Arial"/>
                <a:cs typeface="Arial"/>
              </a:rPr>
              <a:t>Introduction of security vulnerabilities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4DDC4-DFE3-4D92-9836-54E62FA1974C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Key Change Management Risks</a:t>
            </a:r>
          </a:p>
        </p:txBody>
      </p:sp>
    </p:spTree>
    <p:extLst>
      <p:ext uri="{BB962C8B-B14F-4D97-AF65-F5344CB8AC3E}">
        <p14:creationId xmlns:p14="http://schemas.microsoft.com/office/powerpoint/2010/main" val="60084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F17A-59B4-44F5-A5CD-DE396ADCAAAA}"/>
              </a:ext>
            </a:extLst>
          </p:cNvPr>
          <p:cNvSpPr txBox="1">
            <a:spLocks/>
          </p:cNvSpPr>
          <p:nvPr/>
        </p:nvSpPr>
        <p:spPr>
          <a:xfrm>
            <a:off x="622852" y="1306493"/>
            <a:ext cx="11118574" cy="5160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Approvals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Changes should be tested and approved before moving into production by a person other than the developer</a:t>
            </a:r>
            <a:endParaRPr lang="en-US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Supporting documentation for changes should be maintained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Segregation of Duties 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Migration of changes into production should be done by a person who is independent from the development team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Metrics Monitoring </a:t>
            </a:r>
            <a:endParaRPr lang="en-US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latin typeface="Arial"/>
                <a:cs typeface="Arial"/>
              </a:rPr>
              <a:t>Monitoring and reporting should be in place to determine effect of changes on business operations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CCCFF-FA7A-468D-8DB3-96624734A98F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3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60" tIns="68580" rIns="480060" bIns="68580" rtlCol="0" anchor="ctr"/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Traditional Change Management Controls</a:t>
            </a:r>
          </a:p>
        </p:txBody>
      </p:sp>
    </p:spTree>
    <p:extLst>
      <p:ext uri="{BB962C8B-B14F-4D97-AF65-F5344CB8AC3E}">
        <p14:creationId xmlns:p14="http://schemas.microsoft.com/office/powerpoint/2010/main" val="104362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91F4ACCACFFE4180654BB657C4F20D" ma:contentTypeVersion="4" ma:contentTypeDescription="Create a new document." ma:contentTypeScope="" ma:versionID="950e47cd3512b046634d0efb71832449">
  <xsd:schema xmlns:xsd="http://www.w3.org/2001/XMLSchema" xmlns:xs="http://www.w3.org/2001/XMLSchema" xmlns:p="http://schemas.microsoft.com/office/2006/metadata/properties" xmlns:ns2="bce93a00-12dc-4311-8155-c965924c2c79" targetNamespace="http://schemas.microsoft.com/office/2006/metadata/properties" ma:root="true" ma:fieldsID="84345a06131327c1a15a74fd283263ce" ns2:_="">
    <xsd:import namespace="bce93a00-12dc-4311-8155-c965924c2c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e93a00-12dc-4311-8155-c965924c2c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8AD30E-DAE2-460D-ADAA-AE69D7EF3FD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ce93a00-12dc-4311-8155-c965924c2c7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B93FA6D-2515-4AB5-A8CD-A95C0A3881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E53992-D0B7-4603-A39B-29E0B4EBAB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e93a00-12dc-4311-8155-c965924c2c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760</Words>
  <Application>Microsoft Office PowerPoint</Application>
  <PresentationFormat>Widescreen</PresentationFormat>
  <Paragraphs>162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Lucas, Clarissa</dc:creator>
  <cp:lastModifiedBy>Lucas, Clarissa</cp:lastModifiedBy>
  <cp:revision>1</cp:revision>
  <dcterms:created xsi:type="dcterms:W3CDTF">2020-05-14T13:07:32Z</dcterms:created>
  <dcterms:modified xsi:type="dcterms:W3CDTF">2020-05-30T12:39:51Z</dcterms:modified>
</cp:coreProperties>
</file>